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652" r:id="rId9"/>
    <p:sldId id="718" r:id="rId10"/>
    <p:sldId id="795" r:id="rId11"/>
    <p:sldId id="725" r:id="rId12"/>
    <p:sldId id="796" r:id="rId13"/>
    <p:sldId id="805" r:id="rId14"/>
    <p:sldId id="785" r:id="rId15"/>
    <p:sldId id="677" r:id="rId16"/>
    <p:sldId id="678" r:id="rId17"/>
    <p:sldId id="719" r:id="rId18"/>
    <p:sldId id="734" r:id="rId19"/>
    <p:sldId id="798" r:id="rId20"/>
    <p:sldId id="799" r:id="rId21"/>
    <p:sldId id="764" r:id="rId22"/>
    <p:sldId id="806" r:id="rId23"/>
    <p:sldId id="80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>
        <p:scale>
          <a:sx n="75" d="100"/>
          <a:sy n="75" d="100"/>
        </p:scale>
        <p:origin x="974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9C1-CF20-7AB5-551B-3C005243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0F8773-AAC4-5524-9936-3FD2B3F71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C78A-7674-271F-AF76-08B63AA9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DBC17F-1068-D2CF-8405-DED708CE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FEF9-0205-4710-648F-1F550332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260D-C8F4-3B82-0A2D-5415165A0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8B1A2-AFEE-EFEA-A03F-429EA1B6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8F46D-91EA-C879-713A-B31E681D0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9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7241-2E25-B57F-3779-A8EFC4CB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06885-7A5A-BF89-E219-18C4461C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221E5B-16B6-BABC-5110-911DECFB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7D0008D-1CEC-B61F-A6E2-CA246A75008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5BA9350-9F19-5E91-F60A-B7608208CDF6}"/>
              </a:ext>
            </a:extLst>
          </p:cNvPr>
          <p:cNvGrpSpPr>
            <a:grpSpLocks/>
          </p:cNvGrpSpPr>
          <p:nvPr/>
        </p:nvGrpSpPr>
        <p:grpSpPr>
          <a:xfrm>
            <a:off x="2564572" y="1470495"/>
            <a:ext cx="6452715" cy="4839902"/>
            <a:chOff x="1200859" y="1478082"/>
            <a:chExt cx="6452715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7AEBDA2-FCBE-F7DF-ECB8-4D38D1E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5773194-A5AE-5798-7A62-96BEE949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1796C95-E584-3AAF-255D-1BE47A5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D53B2A7-F747-21BA-C11A-B1187483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71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were defined: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  <a:endParaRPr lang="en-GB" sz="700" dirty="0"/>
              </a:p>
              <a:p>
                <a:pPr marL="0" indent="0">
                  <a:buNone/>
                </a:pPr>
                <a:r>
                  <a:rPr lang="en-GB" sz="1100" b="1" dirty="0"/>
                  <a:t>Average power</a:t>
                </a:r>
                <a:r>
                  <a:rPr lang="en-GB" sz="1100" dirty="0"/>
                  <a:t> was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C0B8-459A-E56D-9ECC-78C8C588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527C5-4952-F768-A7A3-17313E85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03941-D02E-E63A-51A5-98FE9A21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0AE7971-03ED-D416-FABA-4F2D498249D0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293522-E67A-20BC-23D1-1E376CE886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B79B7B-21F0-C47E-2C40-8719648525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A4F2A55-6004-5C2B-3EFC-0C4D2F7691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C9C7CC5-DFA1-F5D9-F741-19F853932D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BAD1FCB-9FD6-8FA8-601D-BF54693CE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2BD8B2F-008E-7F88-13BF-E70CB0567B1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27152C2-B2C6-C2B5-6112-78AED46F21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19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1680" y="1530210"/>
            <a:ext cx="5532120" cy="472050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355080" y="1530210"/>
            <a:ext cx="2468880" cy="234684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8823960" y="3869817"/>
            <a:ext cx="448056" cy="42024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9259824" y="4290060"/>
            <a:ext cx="1432560" cy="127558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6" y="1620311"/>
            <a:ext cx="3994743" cy="3169573"/>
          </a:xfrm>
          <a:prstGeom prst="rect">
            <a:avLst/>
          </a:prstGeom>
        </p:spPr>
      </p:pic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30978" r="1129" b="1929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Comments on confusion matrix and metrics:</a:t>
            </a:r>
          </a:p>
          <a:p>
            <a:r>
              <a:rPr lang="en-US" sz="1050" dirty="0"/>
              <a:t>Indifferent signals have good performance</a:t>
            </a:r>
          </a:p>
          <a:p>
            <a:r>
              <a:rPr lang="en-US" sz="1050" dirty="0"/>
              <a:t>Effective signals suffer of bad precision and low recall</a:t>
            </a:r>
          </a:p>
          <a:p>
            <a:r>
              <a:rPr lang="en-US" sz="1050" dirty="0"/>
              <a:t>Dangerous signals suffer of both low precision and recall</a:t>
            </a:r>
          </a:p>
          <a:p>
            <a:endParaRPr lang="en-US" sz="1050" dirty="0"/>
          </a:p>
          <a:p>
            <a:r>
              <a:rPr lang="en-US" sz="1050" dirty="0"/>
              <a:t>There are still 83 effective signals recognized as indifferent </a:t>
            </a:r>
          </a:p>
          <a:p>
            <a:r>
              <a:rPr lang="en-US" sz="1050" dirty="0"/>
              <a:t>There are 30 indifferent signals recognized as dangerous (acceptable scenario) </a:t>
            </a:r>
          </a:p>
          <a:p>
            <a:r>
              <a:rPr lang="en-US" sz="1050" dirty="0"/>
              <a:t>There are 28 dangerous signals classified as indifferent (risky scenario)</a:t>
            </a:r>
          </a:p>
          <a:p>
            <a:r>
              <a:rPr lang="en-US" sz="1050" dirty="0"/>
              <a:t>There are 6 dangerous signals classified as effective (very critical scenario)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Cross entropy impurity measure</a:t>
            </a:r>
          </a:p>
          <a:p>
            <a:r>
              <a:rPr lang="en-US" sz="1100" i="1" dirty="0"/>
              <a:t>Depth tuned on weighted f1-score</a:t>
            </a:r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"/>
          <a:stretch/>
        </p:blipFill>
        <p:spPr>
          <a:xfrm>
            <a:off x="7900367" y="1669762"/>
            <a:ext cx="4200193" cy="24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0" r="19265" b="18839"/>
          <a:stretch/>
        </p:blipFill>
        <p:spPr>
          <a:xfrm>
            <a:off x="4606442" y="4726038"/>
            <a:ext cx="3180569" cy="1357191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Despite the higher number of effective and dangerous signals correctly identified, there are: </a:t>
            </a:r>
          </a:p>
          <a:p>
            <a:pPr lvl="1"/>
            <a:r>
              <a:rPr lang="en-US" sz="1200" dirty="0"/>
              <a:t>148 effective signals predicted as indifferent (as done by the knowledge-based classifier)</a:t>
            </a:r>
          </a:p>
          <a:p>
            <a:pPr lvl="1"/>
            <a:r>
              <a:rPr lang="en-US" sz="1200" dirty="0"/>
              <a:t>64 dangerous signals recognized as indifferent (acceptable)</a:t>
            </a:r>
          </a:p>
          <a:p>
            <a:pPr lvl="1"/>
            <a:r>
              <a:rPr lang="en-US" sz="1200" dirty="0"/>
              <a:t>19 indifferent signals recognized as dangerous (risky)</a:t>
            </a:r>
          </a:p>
          <a:p>
            <a:pPr lvl="1"/>
            <a:r>
              <a:rPr lang="en-US" sz="1200" dirty="0"/>
              <a:t>9 dangerous signals recognized as effective (unacceptable) </a:t>
            </a:r>
          </a:p>
          <a:p>
            <a:pPr lvl="1"/>
            <a:endParaRPr lang="en-US" sz="900" dirty="0"/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/>
          <a:stretch/>
        </p:blipFill>
        <p:spPr>
          <a:xfrm>
            <a:off x="8097752" y="1574960"/>
            <a:ext cx="3977689" cy="2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" t="28539" r="11888" b="19774"/>
          <a:stretch/>
        </p:blipFill>
        <p:spPr>
          <a:xfrm>
            <a:off x="4522744" y="4760154"/>
            <a:ext cx="3192368" cy="1365142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Performance overall improves:</a:t>
            </a:r>
          </a:p>
          <a:p>
            <a:pPr lvl="1"/>
            <a:r>
              <a:rPr lang="en-US" sz="1200" dirty="0"/>
              <a:t>Highest f1-score levels</a:t>
            </a:r>
          </a:p>
          <a:p>
            <a:pPr lvl="1"/>
            <a:r>
              <a:rPr lang="en-US" sz="1200" dirty="0"/>
              <a:t>Still a considerable number of misclassified signals into each class</a:t>
            </a:r>
          </a:p>
          <a:p>
            <a:r>
              <a:rPr lang="en-US" sz="1200" dirty="0"/>
              <a:t>Lowest number of dangerous signals classified as effective</a:t>
            </a:r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"/>
          <a:stretch/>
        </p:blipFill>
        <p:spPr>
          <a:xfrm>
            <a:off x="8059091" y="1553741"/>
            <a:ext cx="4132909" cy="25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Decisional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7" y="2134747"/>
            <a:ext cx="2954842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4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29168" r="-538" b="18604"/>
          <a:stretch/>
        </p:blipFill>
        <p:spPr>
          <a:xfrm>
            <a:off x="3444325" y="4433914"/>
            <a:ext cx="2182561" cy="9476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0" r="18391" b="18529"/>
          <a:stretch/>
        </p:blipFill>
        <p:spPr>
          <a:xfrm>
            <a:off x="6428039" y="4435988"/>
            <a:ext cx="2182561" cy="94670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37542"/>
            <a:ext cx="2890429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9" r="12502" b="19526"/>
          <a:stretch/>
        </p:blipFill>
        <p:spPr>
          <a:xfrm>
            <a:off x="9411753" y="4433914"/>
            <a:ext cx="2182561" cy="940303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9564624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three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(average power across different frequency intervals):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 </a:t>
            </a:r>
            <a:r>
              <a:rPr lang="en-US" sz="1400" b="1" dirty="0"/>
              <a:t>suggest</a:t>
            </a:r>
            <a:r>
              <a:rPr lang="en-US" sz="1400" dirty="0"/>
              <a:t> that </a:t>
            </a:r>
            <a:r>
              <a:rPr lang="en-US" sz="1400" b="1" dirty="0"/>
              <a:t>relationships</a:t>
            </a:r>
            <a:r>
              <a:rPr lang="en-US" sz="1400" dirty="0"/>
              <a:t> between features are </a:t>
            </a:r>
            <a:r>
              <a:rPr lang="en-US" sz="1400" b="1" dirty="0"/>
              <a:t>complex</a:t>
            </a:r>
            <a:r>
              <a:rPr lang="en-US" sz="1400" dirty="0"/>
              <a:t> </a:t>
            </a:r>
            <a:r>
              <a:rPr lang="en-US" sz="1400" b="1" dirty="0"/>
              <a:t>and</a:t>
            </a:r>
            <a:r>
              <a:rPr lang="en-US" sz="1400" dirty="0"/>
              <a:t> </a:t>
            </a:r>
            <a:r>
              <a:rPr lang="en-US" sz="1400" b="1" dirty="0"/>
              <a:t>nonlinear</a:t>
            </a:r>
            <a:r>
              <a:rPr lang="en-US" sz="1400" dirty="0"/>
              <a:t>, especially the ones between indifferent and effective signals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4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and signals </a:t>
            </a:r>
            <a:r>
              <a:rPr lang="en-GB" sz="1200" b="1" dirty="0">
                <a:solidFill>
                  <a:schemeClr val="tx1"/>
                </a:solidFill>
              </a:rPr>
              <a:t>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3005DD9-499B-4DD1-96E1-FE4B738CD10E}"/>
              </a:ext>
            </a:extLst>
          </p:cNvPr>
          <p:cNvGrpSpPr/>
          <p:nvPr/>
        </p:nvGrpSpPr>
        <p:grpSpPr>
          <a:xfrm>
            <a:off x="688849" y="4728451"/>
            <a:ext cx="2651759" cy="1497700"/>
            <a:chOff x="269748" y="2684772"/>
            <a:chExt cx="6121400" cy="3821222"/>
          </a:xfrm>
        </p:grpSpPr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BF566BC2-D1A7-EC04-AF69-798860A4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05D1B71-2174-3943-4B8E-CBB783D4376F}"/>
                </a:ext>
              </a:extLst>
            </p:cNvPr>
            <p:cNvSpPr/>
            <p:nvPr/>
          </p:nvSpPr>
          <p:spPr>
            <a:xfrm>
              <a:off x="2062468" y="2768009"/>
              <a:ext cx="2731381" cy="283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EFA38F9-21F4-D1A6-70A5-6C7EC91C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3" y="2684772"/>
              <a:ext cx="5742148" cy="283120"/>
            </a:xfrm>
            <a:prstGeom prst="rect">
              <a:avLst/>
            </a:prstGeom>
          </p:spPr>
        </p:pic>
      </p:grp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3EC2A3-F7F0-FB85-FCFD-42EC789E1CA7}"/>
              </a:ext>
            </a:extLst>
          </p:cNvPr>
          <p:cNvGrpSpPr/>
          <p:nvPr/>
        </p:nvGrpSpPr>
        <p:grpSpPr>
          <a:xfrm>
            <a:off x="4465359" y="4727447"/>
            <a:ext cx="2848771" cy="1609344"/>
            <a:chOff x="5989320" y="1866100"/>
            <a:chExt cx="5935980" cy="3475246"/>
          </a:xfrm>
        </p:grpSpPr>
        <p:pic>
          <p:nvPicPr>
            <p:cNvPr id="25" name="Immagine 24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BC1A79B6-CA38-FAA9-EAC9-0E528C8D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1CF91C9-E347-CBC7-84AD-B2B433173C0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/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Immagine 2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337676B5-3205-F991-E3BC-7F7E1A9F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8423833" y="4727447"/>
            <a:ext cx="2676983" cy="1567966"/>
          </a:xfrm>
          <a:prstGeom prst="rect">
            <a:avLst/>
          </a:prstGeom>
        </p:spPr>
      </p:pic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050" b="1" dirty="0"/>
                  <a:t>The aim of the analysis is finding where a signal has active areas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050" b="0" dirty="0"/>
              </a:p>
              <a:p>
                <a:pPr marL="0" indent="0">
                  <a:buNone/>
                </a:pPr>
                <a:r>
                  <a:rPr lang="en-US" sz="105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050" dirty="0"/>
                  <a:t>The </a:t>
                </a:r>
                <a:r>
                  <a:rPr lang="en-US" sz="1050" b="1" dirty="0"/>
                  <a:t>proposed</a:t>
                </a:r>
                <a:r>
                  <a:rPr lang="en-US" sz="1050" dirty="0"/>
                  <a:t> </a:t>
                </a:r>
                <a:r>
                  <a:rPr lang="en-US" sz="1050" b="1" dirty="0"/>
                  <a:t>analysis</a:t>
                </a:r>
                <a:r>
                  <a:rPr lang="en-US" sz="1050" dirty="0"/>
                  <a:t> pipeline is made </a:t>
                </a:r>
                <a:r>
                  <a:rPr lang="en-US" sz="1050" b="1" dirty="0"/>
                  <a:t>of 3 main steps 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05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050" b="1" dirty="0"/>
                  <a:t>Envelope derivative computing</a:t>
                </a:r>
                <a:r>
                  <a:rPr lang="en-US" sz="105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05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Derivative thresholding</a:t>
                </a:r>
                <a:r>
                  <a:rPr lang="en-GB" sz="105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Time thresholds of active areas definition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US" sz="1000" dirty="0"/>
                  <a:t>Starting from active areas definition the following features have been computed: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Number</a:t>
                </a:r>
                <a:r>
                  <a:rPr lang="en-US" sz="1000" dirty="0"/>
                  <a:t>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Signal and envelope </a:t>
                </a:r>
                <a:r>
                  <a:rPr lang="en-US" sz="1000" i="1" u="sng" dirty="0"/>
                  <a:t>peaks</a:t>
                </a:r>
                <a:r>
                  <a:rPr lang="en-US" sz="1000" dirty="0"/>
                  <a:t> absolute values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magnitude</a:t>
                </a:r>
                <a:r>
                  <a:rPr lang="en-US" sz="1000" dirty="0"/>
                  <a:t>: Dominant, Subdominant, Minor 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occurrence</a:t>
                </a:r>
                <a:r>
                  <a:rPr lang="en-US" sz="1000" dirty="0"/>
                  <a:t>: First, Second, Third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Duration</a:t>
                </a:r>
                <a:r>
                  <a:rPr lang="en-US" sz="1000" dirty="0"/>
                  <a:t>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Silent phase within signal duration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Ratios between couple of features</a:t>
                </a:r>
              </a:p>
              <a:p>
                <a:pPr marL="742950" lvl="1" indent="-285750"/>
                <a:r>
                  <a:rPr lang="en-US" sz="1000" dirty="0"/>
                  <a:t>Atrio to ventricular ratio, subdominant to dominant ratio…</a:t>
                </a:r>
              </a:p>
              <a:p>
                <a:pPr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blipFill>
                <a:blip r:embed="rId3"/>
                <a:stretch>
                  <a:fillRect t="-257" b="-50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0B2964B-D0F9-C2C1-7093-CACC778C98C9}"/>
              </a:ext>
            </a:extLst>
          </p:cNvPr>
          <p:cNvGrpSpPr/>
          <p:nvPr/>
        </p:nvGrpSpPr>
        <p:grpSpPr>
          <a:xfrm>
            <a:off x="5495544" y="2028427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CAFE8141-4F9A-60BD-646F-47FF4811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1E2EFE2-369B-E7DD-9D2A-B41784C8771D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5845A31-AE99-7EB5-4DC6-4A8320F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B365DABB-2A5D-B467-C45D-D6D1E7423552}"/>
              </a:ext>
            </a:extLst>
          </p:cNvPr>
          <p:cNvSpPr/>
          <p:nvPr/>
        </p:nvSpPr>
        <p:spPr>
          <a:xfrm>
            <a:off x="7901940" y="3682916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A1F2F77-7FF2-ACD7-CEFF-525F10BC335E}"/>
              </a:ext>
            </a:extLst>
          </p:cNvPr>
          <p:cNvSpPr/>
          <p:nvPr/>
        </p:nvSpPr>
        <p:spPr>
          <a:xfrm>
            <a:off x="8354801" y="428816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91C412-B19F-6625-9EB3-8C21D75AA841}"/>
              </a:ext>
            </a:extLst>
          </p:cNvPr>
          <p:cNvSpPr/>
          <p:nvPr/>
        </p:nvSpPr>
        <p:spPr>
          <a:xfrm>
            <a:off x="8893080" y="306715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9D89E5C-BB87-9A10-CABD-73A2E23F099E}"/>
              </a:ext>
            </a:extLst>
          </p:cNvPr>
          <p:cNvCxnSpPr/>
          <p:nvPr/>
        </p:nvCxnSpPr>
        <p:spPr>
          <a:xfrm>
            <a:off x="7546848" y="2895600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67720C0-4351-68E5-54B5-6065DF178E02}"/>
              </a:ext>
            </a:extLst>
          </p:cNvPr>
          <p:cNvSpPr txBox="1"/>
          <p:nvPr/>
        </p:nvSpPr>
        <p:spPr>
          <a:xfrm>
            <a:off x="7763256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00D10D-5846-2D5B-C664-C3187BC70A5B}"/>
              </a:ext>
            </a:extLst>
          </p:cNvPr>
          <p:cNvSpPr txBox="1"/>
          <p:nvPr/>
        </p:nvSpPr>
        <p:spPr>
          <a:xfrm>
            <a:off x="8275416" y="2601593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945755-E610-FCC2-5C86-3205B7151D51}"/>
              </a:ext>
            </a:extLst>
          </p:cNvPr>
          <p:cNvSpPr txBox="1"/>
          <p:nvPr/>
        </p:nvSpPr>
        <p:spPr>
          <a:xfrm>
            <a:off x="8808618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was computed: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were normalised.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Then for each template the following features were defined directly onto the cross-correlation signal:</a:t>
                </a:r>
              </a:p>
              <a:p>
                <a:r>
                  <a:rPr lang="en-GB" sz="1100" dirty="0"/>
                  <a:t>Maximum value</a:t>
                </a:r>
              </a:p>
              <a:p>
                <a:r>
                  <a:rPr lang="en-GB" sz="1100" dirty="0"/>
                  <a:t>Maximum time position</a:t>
                </a:r>
              </a:p>
              <a:p>
                <a:r>
                  <a:rPr lang="en-GB" sz="1100" dirty="0"/>
                  <a:t>Energy of the signal</a:t>
                </a:r>
                <a:endParaRPr lang="en-GB" sz="105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156635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514" y="1566350"/>
            <a:ext cx="4073485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016876" y="176810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</TotalTime>
  <Words>1423</Words>
  <Application>Microsoft Office PowerPoint</Application>
  <PresentationFormat>Widescreen</PresentationFormat>
  <Paragraphs>280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features definition</vt:lpstr>
      <vt:lpstr>Envelope feature extraction: examples of features</vt:lpstr>
      <vt:lpstr>Template matching definition </vt:lpstr>
      <vt:lpstr>TM feature extraction: examples of features</vt:lpstr>
      <vt:lpstr>STFT definition</vt:lpstr>
      <vt:lpstr>STFT feature extraction: examples of features</vt:lpstr>
      <vt:lpstr>Outline </vt:lpstr>
      <vt:lpstr>Feature correlation analysis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193</cp:revision>
  <dcterms:created xsi:type="dcterms:W3CDTF">2024-05-22T12:11:36Z</dcterms:created>
  <dcterms:modified xsi:type="dcterms:W3CDTF">2025-02-04T08:04:20Z</dcterms:modified>
</cp:coreProperties>
</file>